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0"/>
  </p:notesMasterIdLst>
  <p:sldIdLst>
    <p:sldId id="270" r:id="rId2"/>
    <p:sldId id="302" r:id="rId3"/>
    <p:sldId id="273" r:id="rId4"/>
    <p:sldId id="303" r:id="rId5"/>
    <p:sldId id="275" r:id="rId6"/>
    <p:sldId id="291" r:id="rId7"/>
    <p:sldId id="276" r:id="rId8"/>
    <p:sldId id="277" r:id="rId9"/>
    <p:sldId id="278" r:id="rId10"/>
    <p:sldId id="280" r:id="rId11"/>
    <p:sldId id="294" r:id="rId12"/>
    <p:sldId id="293" r:id="rId13"/>
    <p:sldId id="292" r:id="rId14"/>
    <p:sldId id="281" r:id="rId15"/>
    <p:sldId id="283" r:id="rId16"/>
    <p:sldId id="282" r:id="rId17"/>
    <p:sldId id="284" r:id="rId18"/>
    <p:sldId id="285" r:id="rId19"/>
    <p:sldId id="295" r:id="rId20"/>
    <p:sldId id="286" r:id="rId21"/>
    <p:sldId id="296" r:id="rId22"/>
    <p:sldId id="287" r:id="rId23"/>
    <p:sldId id="297" r:id="rId24"/>
    <p:sldId id="288" r:id="rId25"/>
    <p:sldId id="298" r:id="rId26"/>
    <p:sldId id="299" r:id="rId27"/>
    <p:sldId id="300" r:id="rId28"/>
    <p:sldId id="290" r:id="rId2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1" autoAdjust="0"/>
    <p:restoredTop sz="79070" autoAdjust="0"/>
  </p:normalViewPr>
  <p:slideViewPr>
    <p:cSldViewPr>
      <p:cViewPr varScale="1">
        <p:scale>
          <a:sx n="91" d="100"/>
          <a:sy n="91" d="100"/>
        </p:scale>
        <p:origin x="10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BE4FBE-59AF-401B-9EBD-D98B97C0AD92}" type="doc">
      <dgm:prSet loTypeId="urn:microsoft.com/office/officeart/2005/8/layout/defaul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DF2A419-679A-42FE-B387-EA78EBD12AB4}">
      <dgm:prSet phldrT="[Текст]"/>
      <dgm:spPr>
        <a:solidFill>
          <a:schemeClr val="bg2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Повышающие чувствительность к инсулину</a:t>
          </a:r>
          <a:endParaRPr lang="ru-RU" b="1" dirty="0">
            <a:solidFill>
              <a:schemeClr val="tx1"/>
            </a:solidFill>
          </a:endParaRPr>
        </a:p>
      </dgm:t>
    </dgm:pt>
    <dgm:pt modelId="{631BAC6E-B2AF-4569-A5F0-AA9C1A05252D}" type="parTrans" cxnId="{C3EA9273-1CF2-4C1D-9C32-9CCFA2A6F10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8B2A7AA-8DEB-4719-9508-BB9962831BC4}" type="sibTrans" cxnId="{C3EA9273-1CF2-4C1D-9C32-9CCFA2A6F10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5A0E6A2-AB08-4766-BC8F-314C6B903420}">
      <dgm:prSet phldrT="[Текст]"/>
      <dgm:spPr>
        <a:solidFill>
          <a:schemeClr val="bg2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Усиливающие выделение инсулина </a:t>
          </a:r>
          <a:r>
            <a:rPr lang="el-GR" b="1" dirty="0" smtClean="0">
              <a:solidFill>
                <a:schemeClr val="tx1"/>
              </a:solidFill>
            </a:rPr>
            <a:t>β</a:t>
          </a:r>
          <a:r>
            <a:rPr lang="ru-RU" b="1" dirty="0" smtClean="0">
              <a:solidFill>
                <a:schemeClr val="tx1"/>
              </a:solidFill>
            </a:rPr>
            <a:t>-клетками поджелудочной железы</a:t>
          </a:r>
          <a:endParaRPr lang="ru-RU" b="1" dirty="0">
            <a:solidFill>
              <a:schemeClr val="tx1"/>
            </a:solidFill>
          </a:endParaRPr>
        </a:p>
      </dgm:t>
    </dgm:pt>
    <dgm:pt modelId="{A0F6B40A-FB5A-4B0A-BD73-B21C147F9223}" type="parTrans" cxnId="{F58A35C2-FE8A-4B22-84A8-1A6F49ED289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20DB6D0-3651-4C66-8D62-D6F0709ACC0F}" type="sibTrans" cxnId="{F58A35C2-FE8A-4B22-84A8-1A6F49ED289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BB21283-E285-4B2D-AAE2-1D1023C1D557}">
      <dgm:prSet phldrT="[Текст]"/>
      <dgm:spPr>
        <a:solidFill>
          <a:schemeClr val="bg2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Усиливающие выведение глюкозы почками</a:t>
          </a:r>
          <a:endParaRPr lang="ru-RU" b="1" dirty="0">
            <a:solidFill>
              <a:schemeClr val="tx1"/>
            </a:solidFill>
          </a:endParaRPr>
        </a:p>
      </dgm:t>
    </dgm:pt>
    <dgm:pt modelId="{4EB7A8B0-4AE9-4CE8-92B0-FBB9E13FF12B}" type="parTrans" cxnId="{BA85466D-F1FA-4D09-8FD3-82D62AAEC85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E62C1CF-3B2E-4E95-B9A2-B13D290632E4}" type="sibTrans" cxnId="{BA85466D-F1FA-4D09-8FD3-82D62AAEC85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C8E25E6-741B-4B3B-AE68-EC9DBE11FC2D}">
      <dgm:prSet phldrT="[Текст]"/>
      <dgm:spPr>
        <a:solidFill>
          <a:schemeClr val="bg2"/>
        </a:solidFill>
      </dgm:spPr>
      <dgm:t>
        <a:bodyPr/>
        <a:lstStyle/>
        <a:p>
          <a:r>
            <a:rPr lang="ru-RU" b="1" smtClean="0">
              <a:solidFill>
                <a:schemeClr val="tx1"/>
              </a:solidFill>
            </a:rPr>
            <a:t>Комбинированные препараты </a:t>
          </a:r>
          <a:endParaRPr lang="ru-RU" b="1" dirty="0">
            <a:solidFill>
              <a:schemeClr val="tx1"/>
            </a:solidFill>
          </a:endParaRPr>
        </a:p>
      </dgm:t>
    </dgm:pt>
    <dgm:pt modelId="{079B1597-6FEF-4830-8F15-E4BED6CDC451}" type="parTrans" cxnId="{18EF0309-9893-4419-A0FF-2CEA20E12EC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1B398DC-8130-4C27-A735-687D13F38C44}" type="sibTrans" cxnId="{18EF0309-9893-4419-A0FF-2CEA20E12EC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8ED7798-C655-49FD-9330-2485C4476E0D}">
      <dgm:prSet/>
      <dgm:spPr/>
      <dgm:t>
        <a:bodyPr/>
        <a:lstStyle/>
        <a:p>
          <a:r>
            <a:rPr lang="ru-RU" b="1" smtClean="0">
              <a:solidFill>
                <a:schemeClr val="tx1"/>
              </a:solidFill>
            </a:rPr>
            <a:t>Уменьшающие всасывание углеводов в кишечнике</a:t>
          </a:r>
          <a:endParaRPr lang="ru-RU" b="1" dirty="0">
            <a:solidFill>
              <a:schemeClr val="tx1"/>
            </a:solidFill>
          </a:endParaRPr>
        </a:p>
      </dgm:t>
    </dgm:pt>
    <dgm:pt modelId="{44FF047D-19B1-4EAF-BC3A-48386AFC3AEC}" type="parTrans" cxnId="{016286AC-CBB3-4D1A-999C-10BD64A6831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B67E280-739A-4715-8FCB-FF6FC075A1D2}" type="sibTrans" cxnId="{016286AC-CBB3-4D1A-999C-10BD64A6831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E3B5365-A350-46DD-A091-BF15218E821A}" type="pres">
      <dgm:prSet presAssocID="{6BBE4FBE-59AF-401B-9EBD-D98B97C0AD9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26B276-2C2A-4B53-8430-2083199B430C}" type="pres">
      <dgm:prSet presAssocID="{DDF2A419-679A-42FE-B387-EA78EBD12AB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08DD0-F697-4C88-8CA2-84318510DA73}" type="pres">
      <dgm:prSet presAssocID="{48B2A7AA-8DEB-4719-9508-BB9962831BC4}" presName="sibTrans" presStyleCnt="0"/>
      <dgm:spPr/>
      <dgm:t>
        <a:bodyPr/>
        <a:lstStyle/>
        <a:p>
          <a:endParaRPr lang="ru-RU"/>
        </a:p>
      </dgm:t>
    </dgm:pt>
    <dgm:pt modelId="{58C7A619-6B33-4C48-BEFD-042966659DE6}" type="pres">
      <dgm:prSet presAssocID="{65A0E6A2-AB08-4766-BC8F-314C6B903420}" presName="node" presStyleLbl="node1" presStyleIdx="1" presStyleCnt="5" custScaleX="89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3566A-0443-46AC-A406-196E246193F4}" type="pres">
      <dgm:prSet presAssocID="{D20DB6D0-3651-4C66-8D62-D6F0709ACC0F}" presName="sibTrans" presStyleCnt="0"/>
      <dgm:spPr/>
      <dgm:t>
        <a:bodyPr/>
        <a:lstStyle/>
        <a:p>
          <a:endParaRPr lang="ru-RU"/>
        </a:p>
      </dgm:t>
    </dgm:pt>
    <dgm:pt modelId="{9A1640AF-1F23-484E-90AA-D18AD3CC5BC1}" type="pres">
      <dgm:prSet presAssocID="{CBB21283-E285-4B2D-AAE2-1D1023C1D55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CD298-563D-4301-BB02-53696A7D37FB}" type="pres">
      <dgm:prSet presAssocID="{FE62C1CF-3B2E-4E95-B9A2-B13D290632E4}" presName="sibTrans" presStyleCnt="0"/>
      <dgm:spPr/>
      <dgm:t>
        <a:bodyPr/>
        <a:lstStyle/>
        <a:p>
          <a:endParaRPr lang="ru-RU"/>
        </a:p>
      </dgm:t>
    </dgm:pt>
    <dgm:pt modelId="{A4F6F49B-AE65-4025-80AB-1F8AE13A55C2}" type="pres">
      <dgm:prSet presAssocID="{08ED7798-C655-49FD-9330-2485C4476E0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3F587-3739-471B-A2AB-38D757DE7284}" type="pres">
      <dgm:prSet presAssocID="{1B67E280-739A-4715-8FCB-FF6FC075A1D2}" presName="sibTrans" presStyleCnt="0"/>
      <dgm:spPr/>
      <dgm:t>
        <a:bodyPr/>
        <a:lstStyle/>
        <a:p>
          <a:endParaRPr lang="ru-RU"/>
        </a:p>
      </dgm:t>
    </dgm:pt>
    <dgm:pt modelId="{EF0EC7A3-ACD4-4AEA-B5C7-EB9D4BB60842}" type="pres">
      <dgm:prSet presAssocID="{7C8E25E6-741B-4B3B-AE68-EC9DBE11FC2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6286AC-CBB3-4D1A-999C-10BD64A68310}" srcId="{6BBE4FBE-59AF-401B-9EBD-D98B97C0AD92}" destId="{08ED7798-C655-49FD-9330-2485C4476E0D}" srcOrd="3" destOrd="0" parTransId="{44FF047D-19B1-4EAF-BC3A-48386AFC3AEC}" sibTransId="{1B67E280-739A-4715-8FCB-FF6FC075A1D2}"/>
    <dgm:cxn modelId="{C3EA9273-1CF2-4C1D-9C32-9CCFA2A6F10D}" srcId="{6BBE4FBE-59AF-401B-9EBD-D98B97C0AD92}" destId="{DDF2A419-679A-42FE-B387-EA78EBD12AB4}" srcOrd="0" destOrd="0" parTransId="{631BAC6E-B2AF-4569-A5F0-AA9C1A05252D}" sibTransId="{48B2A7AA-8DEB-4719-9508-BB9962831BC4}"/>
    <dgm:cxn modelId="{BF2FC070-5BFE-4F27-91D6-A814DD8A5D8E}" type="presOf" srcId="{6BBE4FBE-59AF-401B-9EBD-D98B97C0AD92}" destId="{3E3B5365-A350-46DD-A091-BF15218E821A}" srcOrd="0" destOrd="0" presId="urn:microsoft.com/office/officeart/2005/8/layout/default"/>
    <dgm:cxn modelId="{D5A4E956-E3FD-4091-B80F-108AF1F7E4F1}" type="presOf" srcId="{DDF2A419-679A-42FE-B387-EA78EBD12AB4}" destId="{5326B276-2C2A-4B53-8430-2083199B430C}" srcOrd="0" destOrd="0" presId="urn:microsoft.com/office/officeart/2005/8/layout/default"/>
    <dgm:cxn modelId="{39569D52-680B-45EF-B299-2977C0988E2B}" type="presOf" srcId="{65A0E6A2-AB08-4766-BC8F-314C6B903420}" destId="{58C7A619-6B33-4C48-BEFD-042966659DE6}" srcOrd="0" destOrd="0" presId="urn:microsoft.com/office/officeart/2005/8/layout/default"/>
    <dgm:cxn modelId="{5EAAB6F2-67B3-4B6C-9A38-99BF1E5B92BE}" type="presOf" srcId="{7C8E25E6-741B-4B3B-AE68-EC9DBE11FC2D}" destId="{EF0EC7A3-ACD4-4AEA-B5C7-EB9D4BB60842}" srcOrd="0" destOrd="0" presId="urn:microsoft.com/office/officeart/2005/8/layout/default"/>
    <dgm:cxn modelId="{18EF0309-9893-4419-A0FF-2CEA20E12ECF}" srcId="{6BBE4FBE-59AF-401B-9EBD-D98B97C0AD92}" destId="{7C8E25E6-741B-4B3B-AE68-EC9DBE11FC2D}" srcOrd="4" destOrd="0" parTransId="{079B1597-6FEF-4830-8F15-E4BED6CDC451}" sibTransId="{E1B398DC-8130-4C27-A735-687D13F38C44}"/>
    <dgm:cxn modelId="{F58A35C2-FE8A-4B22-84A8-1A6F49ED2899}" srcId="{6BBE4FBE-59AF-401B-9EBD-D98B97C0AD92}" destId="{65A0E6A2-AB08-4766-BC8F-314C6B903420}" srcOrd="1" destOrd="0" parTransId="{A0F6B40A-FB5A-4B0A-BD73-B21C147F9223}" sibTransId="{D20DB6D0-3651-4C66-8D62-D6F0709ACC0F}"/>
    <dgm:cxn modelId="{BA85466D-F1FA-4D09-8FD3-82D62AAEC85F}" srcId="{6BBE4FBE-59AF-401B-9EBD-D98B97C0AD92}" destId="{CBB21283-E285-4B2D-AAE2-1D1023C1D557}" srcOrd="2" destOrd="0" parTransId="{4EB7A8B0-4AE9-4CE8-92B0-FBB9E13FF12B}" sibTransId="{FE62C1CF-3B2E-4E95-B9A2-B13D290632E4}"/>
    <dgm:cxn modelId="{734C7500-1131-43AA-AF7D-74DF02385A66}" type="presOf" srcId="{08ED7798-C655-49FD-9330-2485C4476E0D}" destId="{A4F6F49B-AE65-4025-80AB-1F8AE13A55C2}" srcOrd="0" destOrd="0" presId="urn:microsoft.com/office/officeart/2005/8/layout/default"/>
    <dgm:cxn modelId="{CA09DC2F-8A06-4026-A12C-614015D60779}" type="presOf" srcId="{CBB21283-E285-4B2D-AAE2-1D1023C1D557}" destId="{9A1640AF-1F23-484E-90AA-D18AD3CC5BC1}" srcOrd="0" destOrd="0" presId="urn:microsoft.com/office/officeart/2005/8/layout/default"/>
    <dgm:cxn modelId="{625C59A0-C790-4B9A-A182-72C9B3ED938B}" type="presParOf" srcId="{3E3B5365-A350-46DD-A091-BF15218E821A}" destId="{5326B276-2C2A-4B53-8430-2083199B430C}" srcOrd="0" destOrd="0" presId="urn:microsoft.com/office/officeart/2005/8/layout/default"/>
    <dgm:cxn modelId="{5FF48F0D-EF37-464E-90BE-43F619F790EE}" type="presParOf" srcId="{3E3B5365-A350-46DD-A091-BF15218E821A}" destId="{F8B08DD0-F697-4C88-8CA2-84318510DA73}" srcOrd="1" destOrd="0" presId="urn:microsoft.com/office/officeart/2005/8/layout/default"/>
    <dgm:cxn modelId="{6AAFCED5-E232-4C3B-865D-29D4550C6372}" type="presParOf" srcId="{3E3B5365-A350-46DD-A091-BF15218E821A}" destId="{58C7A619-6B33-4C48-BEFD-042966659DE6}" srcOrd="2" destOrd="0" presId="urn:microsoft.com/office/officeart/2005/8/layout/default"/>
    <dgm:cxn modelId="{3A05D9B0-58D9-4475-AFEA-811A301CB0CC}" type="presParOf" srcId="{3E3B5365-A350-46DD-A091-BF15218E821A}" destId="{5533566A-0443-46AC-A406-196E246193F4}" srcOrd="3" destOrd="0" presId="urn:microsoft.com/office/officeart/2005/8/layout/default"/>
    <dgm:cxn modelId="{B869BFF7-C9B9-4312-9F76-BFA73727D572}" type="presParOf" srcId="{3E3B5365-A350-46DD-A091-BF15218E821A}" destId="{9A1640AF-1F23-484E-90AA-D18AD3CC5BC1}" srcOrd="4" destOrd="0" presId="urn:microsoft.com/office/officeart/2005/8/layout/default"/>
    <dgm:cxn modelId="{A2C40E87-6EC0-488B-8470-7008105EEB31}" type="presParOf" srcId="{3E3B5365-A350-46DD-A091-BF15218E821A}" destId="{7A9CD298-563D-4301-BB02-53696A7D37FB}" srcOrd="5" destOrd="0" presId="urn:microsoft.com/office/officeart/2005/8/layout/default"/>
    <dgm:cxn modelId="{0F4D2157-A954-4DBC-89B2-6EB98AA23354}" type="presParOf" srcId="{3E3B5365-A350-46DD-A091-BF15218E821A}" destId="{A4F6F49B-AE65-4025-80AB-1F8AE13A55C2}" srcOrd="6" destOrd="0" presId="urn:microsoft.com/office/officeart/2005/8/layout/default"/>
    <dgm:cxn modelId="{6DFCE538-8715-4EA6-871D-08FF4BEA5428}" type="presParOf" srcId="{3E3B5365-A350-46DD-A091-BF15218E821A}" destId="{E8D3F587-3739-471B-A2AB-38D757DE7284}" srcOrd="7" destOrd="0" presId="urn:microsoft.com/office/officeart/2005/8/layout/default"/>
    <dgm:cxn modelId="{10ED3E8D-FBA4-47A2-BB36-0812D46C20C7}" type="presParOf" srcId="{3E3B5365-A350-46DD-A091-BF15218E821A}" destId="{EF0EC7A3-ACD4-4AEA-B5C7-EB9D4BB6084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6B276-2C2A-4B53-8430-2083199B430C}">
      <dsp:nvSpPr>
        <dsp:cNvPr id="0" name=""/>
        <dsp:cNvSpPr/>
      </dsp:nvSpPr>
      <dsp:spPr>
        <a:xfrm>
          <a:off x="1449835" y="3340"/>
          <a:ext cx="2840975" cy="1704585"/>
        </a:xfrm>
        <a:prstGeom prst="rect">
          <a:avLst/>
        </a:prstGeom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Повышающие чувствительность к инсулину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449835" y="3340"/>
        <a:ext cx="2840975" cy="1704585"/>
      </dsp:txXfrm>
    </dsp:sp>
    <dsp:sp modelId="{58C7A619-6B33-4C48-BEFD-042966659DE6}">
      <dsp:nvSpPr>
        <dsp:cNvPr id="0" name=""/>
        <dsp:cNvSpPr/>
      </dsp:nvSpPr>
      <dsp:spPr>
        <a:xfrm>
          <a:off x="4574908" y="3340"/>
          <a:ext cx="2544207" cy="1704585"/>
        </a:xfrm>
        <a:prstGeom prst="rect">
          <a:avLst/>
        </a:prstGeom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Усиливающие выделение инсулина </a:t>
          </a:r>
          <a:r>
            <a:rPr lang="el-GR" sz="2000" b="1" kern="1200" dirty="0" smtClean="0">
              <a:solidFill>
                <a:schemeClr val="tx1"/>
              </a:solidFill>
            </a:rPr>
            <a:t>β</a:t>
          </a:r>
          <a:r>
            <a:rPr lang="ru-RU" sz="2000" b="1" kern="1200" dirty="0" smtClean="0">
              <a:solidFill>
                <a:schemeClr val="tx1"/>
              </a:solidFill>
            </a:rPr>
            <a:t>-клетками поджелудочной железы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574908" y="3340"/>
        <a:ext cx="2544207" cy="1704585"/>
      </dsp:txXfrm>
    </dsp:sp>
    <dsp:sp modelId="{9A1640AF-1F23-484E-90AA-D18AD3CC5BC1}">
      <dsp:nvSpPr>
        <dsp:cNvPr id="0" name=""/>
        <dsp:cNvSpPr/>
      </dsp:nvSpPr>
      <dsp:spPr>
        <a:xfrm>
          <a:off x="1301451" y="1992023"/>
          <a:ext cx="2840975" cy="1704585"/>
        </a:xfrm>
        <a:prstGeom prst="rect">
          <a:avLst/>
        </a:prstGeom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Усиливающие выведение глюкозы почками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301451" y="1992023"/>
        <a:ext cx="2840975" cy="1704585"/>
      </dsp:txXfrm>
    </dsp:sp>
    <dsp:sp modelId="{A4F6F49B-AE65-4025-80AB-1F8AE13A55C2}">
      <dsp:nvSpPr>
        <dsp:cNvPr id="0" name=""/>
        <dsp:cNvSpPr/>
      </dsp:nvSpPr>
      <dsp:spPr>
        <a:xfrm>
          <a:off x="4426524" y="1992023"/>
          <a:ext cx="2840975" cy="17045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Уменьшающие всасывание углеводов в кишечнике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426524" y="1992023"/>
        <a:ext cx="2840975" cy="1704585"/>
      </dsp:txXfrm>
    </dsp:sp>
    <dsp:sp modelId="{EF0EC7A3-ACD4-4AEA-B5C7-EB9D4BB60842}">
      <dsp:nvSpPr>
        <dsp:cNvPr id="0" name=""/>
        <dsp:cNvSpPr/>
      </dsp:nvSpPr>
      <dsp:spPr>
        <a:xfrm>
          <a:off x="2863988" y="3980706"/>
          <a:ext cx="2840975" cy="1704585"/>
        </a:xfrm>
        <a:prstGeom prst="rect">
          <a:avLst/>
        </a:prstGeom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Комбинированные препараты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863988" y="3980706"/>
        <a:ext cx="2840975" cy="1704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A286B-45A3-4AE8-BFA9-02487453741C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FEDCF-6FC2-4BC8-993F-0EA73ECBC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7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современном</a:t>
            </a:r>
            <a:r>
              <a:rPr lang="ru-RU" baseline="0" dirty="0" smtClean="0"/>
              <a:t> этапе развития </a:t>
            </a:r>
            <a:r>
              <a:rPr lang="ru-RU" baseline="0" dirty="0" err="1" smtClean="0"/>
              <a:t>диабетологии</a:t>
            </a:r>
            <a:r>
              <a:rPr lang="ru-RU" baseline="0" dirty="0" smtClean="0"/>
              <a:t> принято использовать именно термин « управление» Сахарным диабетом 2 типа, так как термин «лечение» не отражает комплекс всех мероприятий, необходимых для успешной жизни с таким заболеванием. Данный комплекс включает диетотерапию, физическую активность, обучение и участие пациента и медикаментозная </a:t>
            </a:r>
            <a:r>
              <a:rPr lang="ru-RU" baseline="0" dirty="0" err="1" smtClean="0"/>
              <a:t>таблетированная</a:t>
            </a:r>
            <a:r>
              <a:rPr lang="ru-RU" baseline="0" dirty="0" smtClean="0"/>
              <a:t> или инсулинотерапия.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440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препарата для лечения или их комбинации в каждом конкретном случае, а также дозы полностью находятся в компетенции врача и подбираются индивидуально! Ведь каждое лекарство имеет свои особенности, определенные преимущества и противопоказания.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608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данном слайде представлен пример гораздо более высокой эффективности комбинированной терапии по сравнению</a:t>
            </a:r>
            <a:r>
              <a:rPr lang="ru-RU" baseline="0" dirty="0" smtClean="0"/>
              <a:t> с терапией одним препаратом. В реальности такое сочетание приводит к снижению глюкозы на 20% от исходного уровня, а </a:t>
            </a:r>
            <a:r>
              <a:rPr lang="ru-RU" baseline="0" dirty="0" err="1" smtClean="0"/>
              <a:t>гликированного</a:t>
            </a:r>
            <a:r>
              <a:rPr lang="ru-RU" baseline="0" dirty="0" smtClean="0"/>
              <a:t> гемоглобина на 0,7%.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83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 имеются следующие группы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таблетированных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лекарственных средств для СД 2 типа: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Улучшающие действия инсулина на уровне клеток (повышающие чувствительность к инсулину);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Уменьшающие всасывание углеводов в кишечнике;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Усиливающие выделение инсулина бета-клетками поджелудочной железы;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Усиливающие выведение глюкозы почками;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Комбинированные препараты.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51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группа лекарственных средств очень разнообразна. На сегодняшний день она включает препараты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сульфонилмочевины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глиниды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ингибиторы фермента дипептидилпептидазы-4 (ДПП-4). Если производные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сульфонилмочевины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(например,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манинил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диабетон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 - «старые друзья» пациентов и врачей, то ингибиторы ДПП-4 являются относительно новым вариантом лечения.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Механизм действия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заключается в стимуляции выброса инсулина бета-клетками поджелудочной железы. Повышение уровня инсулина, в свою очередь, приводит к снижению сахара крови. В зависимости от своего химического строения, препарат может воздействовать на бета-клетку напрямую (через специальные рецепторы на ее поверхности) и опосредовано (увеличивая в крови уровень других молекул, которые стимулируют поджелудочную железу).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эти таблетки имеют разную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сахароснижающую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силу, продолжительность действия, побочные эффекты. Эти особенности и нюансы обязательно нужно учитывать при приеме лекарственных средств данной группы.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23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Несмотря на появление новых классов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сахароснижающих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средств, препараты ПСМ активно применяются во всем мире. С чем это связано?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Во-первых, с доказанной эффективностью. Действительно, за долгие годы использования, эти таблетки на деле показали свои недюжинные возможности в лечении пациентов с СД 2 типа и предотвращении развития осложнений этого заболевания. Такие положительные результаты были получены в ходе многочисленных научных исследований и подтверждены практическим опытом.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Во-вторых, с большим периодом использования. Это позволило не только хорошо изучить ПСМ, их особенности, отдаленные результаты применения, но и максимально их усовершенствовать, чтобы  свести к минимуму побочные эффекты и неприятные «сюрпризы». Это подчеркивает справедливость народной мудрости о том, что «старый друг лучше новых двух». Они хорошо сочетаются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бигуанидами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инсулином.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Группа препаратов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сульфонилмочевины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очень разнородна,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поэтому должны назначаться врачом.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ПСМ короткой и средней продолжительности действия.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Самым «коротким» лекарством этой группы является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гликвидон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глюренорм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Он работает, в среднем, 8 часов. Поэтому его можно принимать до трех раз в сутки (по рекомендации врача!) перед основными приемами пищи. Кроме того,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гликвидон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предпочтителен у пациентов с заболеваниями почек, поскольку он выводится организмом через желудочно-кишечный тракт, а не почками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зависимости от препарата их принимают 1 раз в  12 часов или  1 раз в сутки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однократно утром во время завтрака и «работают» в течение суток, обеспечивая в крови необходимый уровень инсулина и глюкозы).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знать! ПСМ суточного действия ни в коем случае нельзя применять повторно в течение дня (например, если ожидается обильный ужин в гостях или пациент хочет быстро понизить высокий сахар крови). Ведь таблетки будут стимулировать выброс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инсулина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целые сутки, что может привести к  гипогликемиям, в том числе тяжелым и неоднократным.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Побочные действия и особенности приема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Наиболее частый побочный эффект ПСМ – гипогликемия. Чтобы максимально этого избежать, пациентам и врачам необходимо соблюдать следующие основные меры предосторожности: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начинать лечение с малых доз с постепенным увеличением до необходимой. Это возможно, ведь практически каждый препарат этой группы имеет несколько дозировок,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не использовать максимально допустимые дозировки (тогда резко возрастает и риск  гипогликемий!),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-не комбинировать друг с другом для быстроты эффекта (как, к сожалению, любят делать наши пациенты, когда видят на экране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глюкометра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«плохую» цифру),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-соблюдать режим питания: в первую очередь, не делать больших промежутков между приемами пищи (более 3-4 часов). Конечно, это не означает, что каждые три часа должен быть комплексный обед. Всю суточную норму углеводов нужно равномерно распределить в течение дня, чтобы избежать резких колебаний глюкозы крови. Если пациент планирует физическую нагрузку (особенно длительную), то обычно принимаемую дозу ПСМ можно уменьшить (лучше предварительно такие ситуации обсудить с лечащим врачом),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 собой следует всегда иметь как «медленные» углеводы (при необходимости перекуса), так и «быстрые» (на случай гипогликемии).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к нежелательным эффектам относят прибавку веса и повышенный аппетит. Чаще всего это бывает, когда повышенный сахар после еды (по поводу которого врач и назначает ПСМ) – следствие «хронического» нарушения режима питания (в первую очередь, переедание углеводов), а не плохой работы поджелудочной железы.  Лучше в такой ситуации «посмотреть правде в глаза» - пересмотреть свой рацион, подключить физические нагрузки. Возможно, потребность в применении ПСМ вообще отпадет.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Препараты: 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Глибенкламид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микронизированный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Манинил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1,75 (1,75)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Манинил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3,5 (3,5)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Глимидстада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(3,5)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Глибенкламид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(1,75; 3,5)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Глибекс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(1,75; 3,5)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Глибенкламид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немикронизированный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Манинил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(5)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Глибенкламид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Глибенкламида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таблетки 0,005 г (5)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Статиглин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Глибекс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Глиданил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(5)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Гликлазид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Глидиаб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(80)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Гликлазид-Акос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(80)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Диабефарм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(80)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Диатика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(80)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Диабинакс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(20; 40; 80)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Гликлазид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модифицированным высвобождением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Диабетон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МВ (30; 60)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Глидиаб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МВ (30)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Диабефарм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МВ (30)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Гликлада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(30; 60; 90)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Диабеталонг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(30; 60)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Гликлазид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МВ (30; 60)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Гликлазид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МВ Фармстандарт (30; 60)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Гликлазид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Канон (30; 60)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Гликлазид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-СЗ (60)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МВ (60)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Глимепирид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Амарил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(1; 2; 3; 4)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Глемаз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(2; 4)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Глюмедекс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Меглимид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(1; 2; 3; 4; 6)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Глимепирид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(1; 2; 3; 4; 6)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Глимепирид-Тева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(1; 2; 3; 4)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Диамерид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(1;2; 3; 4)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Глемауно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(1; 2; 3; 4)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Глимепирид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Канон (1; 2; 3; 4)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Глайм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(1; 3; 4)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Инстолит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(1; 2; 3; 4)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Гликвидон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Глюренорм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Юглин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(30)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Глипизид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Мовоглекен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(5)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Глипизид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контролируемым высвобождением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Глибенез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ретард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(5; 10)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33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таблетки отличаются очень быстрым началом действия и очень коротким периодом работы. Они являются «скорой помощью» для снижения сахара после еды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прандиальной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гликемии). Поэтому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глиниды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необходимо принимать непосредственно перед приемами пищи (как и в случае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Акарбозой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Тогда они обеспечат быстрый подъем инсулина в крови, необходимый для усвоения принятых углеводов. Доза препарата определяется врачом (строго индивидуально!) в зависимости от уровня гликемии после еды.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 побочным эффектом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глинидов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являются гипогликемии. Поскольку они работают стремительно и коротко, риск гипогликемий, как правило, небольшой. Он значительно возрастает при несоблюдении правил приема таблеток. Например, в перерывах между едой, когда уровень сахара в крови невелик (дополнительно выброшенный инсулин снижает его ниже допустимых величин) или при самостоятельном увеличении дозы.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Побочные эффекты: Гипогликемия, диспепсия (тошнота, абдоминальная боль; очень редко — диарея или запор, рвота), аллергические реакции (кожная сыпь, зуд, крапивница); в отдельных случаях — нарушение функции печени (транзиторное повышение активности печеночных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трансаминаз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нарушения зрения (связанные с колебаниями уровня гликемии).</a:t>
            </a:r>
          </a:p>
          <a:p>
            <a:endParaRPr lang="ru-RU" dirty="0" smtClean="0"/>
          </a:p>
          <a:p>
            <a:r>
              <a:rPr lang="ru-RU" dirty="0" smtClean="0"/>
              <a:t>Пример:</a:t>
            </a:r>
          </a:p>
          <a:p>
            <a:r>
              <a:rPr lang="ru-RU" dirty="0" smtClean="0"/>
              <a:t>МНН</a:t>
            </a:r>
            <a:r>
              <a:rPr lang="ru-RU" baseline="0" dirty="0" smtClean="0"/>
              <a:t> – </a:t>
            </a:r>
            <a:r>
              <a:rPr lang="ru-RU" dirty="0" err="1" smtClean="0"/>
              <a:t>Репаглинид</a:t>
            </a:r>
            <a:r>
              <a:rPr lang="ru-RU" dirty="0" smtClean="0"/>
              <a:t>:</a:t>
            </a:r>
          </a:p>
          <a:p>
            <a:r>
              <a:rPr lang="ru-RU" dirty="0" err="1" smtClean="0"/>
              <a:t>НовоНорм</a:t>
            </a:r>
            <a:r>
              <a:rPr lang="ru-RU" dirty="0" smtClean="0"/>
              <a:t> (0,5; 1; 2)</a:t>
            </a:r>
          </a:p>
          <a:p>
            <a:r>
              <a:rPr lang="ru-RU" dirty="0" err="1" smtClean="0"/>
              <a:t>Диаглинид</a:t>
            </a:r>
            <a:r>
              <a:rPr lang="ru-RU" dirty="0" smtClean="0"/>
              <a:t> (0,5; 1; 2)</a:t>
            </a:r>
          </a:p>
          <a:p>
            <a:r>
              <a:rPr lang="ru-RU" dirty="0" err="1" smtClean="0"/>
              <a:t>Иглинид</a:t>
            </a:r>
            <a:r>
              <a:rPr lang="ru-RU" dirty="0" smtClean="0"/>
              <a:t> (0,5; 1; 2)</a:t>
            </a:r>
          </a:p>
          <a:p>
            <a:r>
              <a:rPr lang="ru-RU" dirty="0" smtClean="0"/>
              <a:t>МНН</a:t>
            </a:r>
            <a:r>
              <a:rPr lang="ru-RU" baseline="0" dirty="0" smtClean="0"/>
              <a:t> – </a:t>
            </a:r>
            <a:r>
              <a:rPr lang="ru-RU" dirty="0" err="1" smtClean="0"/>
              <a:t>Натеглинид</a:t>
            </a:r>
            <a:r>
              <a:rPr lang="ru-RU" dirty="0" smtClean="0"/>
              <a:t>:</a:t>
            </a:r>
          </a:p>
          <a:p>
            <a:r>
              <a:rPr lang="ru-RU" dirty="0" err="1" smtClean="0"/>
              <a:t>Старликс</a:t>
            </a:r>
            <a:r>
              <a:rPr lang="ru-RU" dirty="0" smtClean="0"/>
              <a:t> (60; 120; 180)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74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тоже стимулируют работу бета-клеток, но не напрямую, а через «посредников» - кишечные гормоны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инкретины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Глиптины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связывают и блокируют особый фермент –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дипептидилпептидазу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типа (ДПП-4), который разрушает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инкретины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 пациентов с СД уровень данных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гормонов снижен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Инкретины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действуют на поджелудочную железу.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Инкретины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только увеличивают уровень инсулина,  но и подавляют выработку ее другого гормона – глюкагона (который значительно повышает глюкозу крови).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Глиптины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«умные» таблетки. Они обладают т.н. глюкозозависимым действием («работают» только при повышенных сахарах!). Поэтому гипогликемии крайне редки.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Безопасность применения и особенности приема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Ингибиторы ДПП-4 являются достаточно безопасными средствами, что связано, безусловно, с низким риском гипогликемий. Их можно принимать пациентам и с выраженными нарушениями функции почек (только необходима коррекция дозы!). Исключение составляет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линаглиптин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который, как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глюренорм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(ПСМ) не выводится почками. Противопоказаниями к приему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глиптинов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являются: СД 1 типа, беременность и лактация, диабетический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кетоацидоз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 особой осторожностью ингибиторы ДПП-4 используют у пациентов с воспалительными заболеваниями поджелудочной железы.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глиптины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исключением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вилдаглиптина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принимаются один раз в сутки, независимо от приема пищи.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Вилдаглиптин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можно принимать два раза в сутки (по рекомендации врача).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075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Данная группа препаратов похожа на ингибиторы ДПП-4, и так же относятся 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инкретинам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Но имеют важные отличия: работают не опосредованно, а напрямую.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представляют собой аналог человеческого гормона-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инкретина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 введении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организм создается большую фармакологическую концентрацию, тем самым действие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инкретинов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более мощное. И Заключается в снижении уровня глюкозы в крови без опасности гипогликемий, а так же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задерживают опорожнение желудка и снижают массу тела. Кроме того, крупные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клинические исследования показали удивительный факт-данные препараты снижают частоту сердечно-сосудистой смертности, которая является причиной смертности № 1 во всем мире. Среди побочных эффектов чаще всего отмечают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тошноту и гораздо реже рвоту, запор, боль в животе и диспепсию . В начале терапии эти нежелательные явления со стороны ЖКТ могут возникать </a:t>
            </a: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чаще,но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затем они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обычно ослабевают в течение нескольких дней или недель на фоне продолжения терапии. Головную боль и инфекции верхних дыхательных путей также регистрировали часто. Кроме того, возможна гипогликемия при применении в комбинации с производными </a:t>
            </a: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сульфонилмочевины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Важной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особенностью является способ введения: инъекции с помощью специальных шприц-ручек. Необходимость инъекций пугает некоторых пациентов, однако после небольшого обучения (или внимательного изучения инструкции) уколы не вызывают затруднений у людей, кроме того длина игл очень маленькая. Препараты вводятся от 2раз в день до 1 раза в неделю!!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094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 имеются следующие группы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таблетированных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лекарственных средств для СД 2 типа: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Улучшающие действия инсулина на уровне клеток (повышающие чувствительность к инсулину);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Уменьшающие всасывание углеводов в кишечнике;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Усиливающие выделение инсулина бета-клетками поджелудочной железы;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Усиливающие выведение глюкозы почками;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Комбинированные препараты.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564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ИНГИБИТОРЫ НАТРИЙ-ГЛЮКОЗНОГО КОТРАНСПОРТЕРА 2 ТИПА (ГЛИФЛОЗИНЫ) повышают выведение глюкозы почками.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лекарственные средства  - тоже «новое слово»  в лечении сахарного диабета 2 типа.  В настоящее время к ним относятся: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дапаглифлозин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форсига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эмпаглифлозин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джардинс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канаглифлозин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инвокана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ипраглифлозин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суглат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Механизм действия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Точка приложения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глифлозинов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почки. Именно там происходит удивительно сложный и мудрый процесс формирования мочи: полезные вещества, оказавшиеся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т.н.первичной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моче забираются обратно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реабсорбируются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а ненужные (вредные) выводятся. В норме вся глюкоза, оказавшаяся в первичной моче, возвращается обратно в кровь. Это происходит с помощью особых переносчиков – натрий-глюкозных ко-транспортеров 2 типа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SGLT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2), которые расположены в почечных канальцах. Однако у многих больных с СД 2 типа почки не выводят избыток глюкозы, поэтому такая «бережливость» с их стороны поддерживает и без того высокий уровень сахара в крови. Ингибиторы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SGLT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блокируют этот процесс возращения, и лишняя глюкоза выводится с мочой.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благодаря своему уникальному принципу работы,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глифлозины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dirty="0" smtClean="0">
                <a:solidFill>
                  <a:schemeClr val="tx1"/>
                </a:solidFill>
              </a:rPr>
              <a:t>«Лишняя» глюкоза выводится с мочой снижают массу тела, снижают артериальное давление и отеки, имеют низкий риск гипогликемии, тормозят  всасывание глюкозы в кишечнике и способствуют снижению массы тела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канаглифлозин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Противопоказания и правила приема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Рекомендуемую дозу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глифлозинов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принимают внутрь, однократно, независимо от приема пищи. К побочным эффектам этих препаратов относятся жажда, учащенное мочеиспускание (таков уж механизм работы!), инфекции половых органов и мочевыводящих путей, кожный зуд. Ведь «сладкая» моча – питательная среда для роста различных микроорганизмов (в том числе вредных бактерий и грибков),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Поэтому, при использовании ингибиторов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SGLT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необходимо: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-тщательно соблюдать правила личной гигиены (регулярно принимать душ и менять нижнее белье),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-получать достаточное количество жидкости (попросту говоря, больше пить),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-контролировать артериальное давление (чтобы при необходимости снизить дозу или отменить гипотензивные средства). </a:t>
            </a:r>
          </a:p>
          <a:p>
            <a:endParaRPr lang="ru-RU" dirty="0" smtClean="0"/>
          </a:p>
          <a:p>
            <a:r>
              <a:rPr lang="ru-RU" dirty="0" smtClean="0"/>
              <a:t>Препараты:</a:t>
            </a:r>
          </a:p>
          <a:p>
            <a:r>
              <a:rPr lang="ru-RU" dirty="0" err="1" smtClean="0"/>
              <a:t>Дапаглифлозин</a:t>
            </a:r>
            <a:endParaRPr lang="ru-RU" dirty="0" smtClean="0"/>
          </a:p>
          <a:p>
            <a:r>
              <a:rPr lang="ru-RU" dirty="0" err="1" smtClean="0"/>
              <a:t>Форсига</a:t>
            </a:r>
            <a:r>
              <a:rPr lang="ru-RU" dirty="0" smtClean="0"/>
              <a:t> (5; 10)</a:t>
            </a:r>
          </a:p>
          <a:p>
            <a:endParaRPr lang="ru-RU" dirty="0" smtClean="0"/>
          </a:p>
          <a:p>
            <a:r>
              <a:rPr lang="ru-RU" dirty="0" err="1" smtClean="0"/>
              <a:t>Эмпаглифлозин</a:t>
            </a:r>
            <a:endParaRPr lang="ru-RU" dirty="0" smtClean="0"/>
          </a:p>
          <a:p>
            <a:r>
              <a:rPr lang="ru-RU" dirty="0" err="1" smtClean="0"/>
              <a:t>Джардинс</a:t>
            </a:r>
            <a:r>
              <a:rPr lang="ru-RU" dirty="0" smtClean="0"/>
              <a:t> (10; 25)</a:t>
            </a:r>
          </a:p>
          <a:p>
            <a:endParaRPr lang="ru-RU" dirty="0" smtClean="0"/>
          </a:p>
          <a:p>
            <a:r>
              <a:rPr lang="ru-RU" dirty="0" err="1" smtClean="0"/>
              <a:t>Канаглифлозин</a:t>
            </a:r>
            <a:endParaRPr lang="ru-RU" dirty="0" smtClean="0"/>
          </a:p>
          <a:p>
            <a:r>
              <a:rPr lang="ru-RU" dirty="0" err="1" smtClean="0"/>
              <a:t>Инвокана</a:t>
            </a:r>
            <a:r>
              <a:rPr lang="ru-RU" dirty="0" smtClean="0"/>
              <a:t> (100, 300)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1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Врач на приеме  спрашивает пациента, какие препараты он принимает в каком режиме. Часто мы слышим утвердительный ответ,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 при уточняющих вопросах (когда и сколько таблеток ?) пациенты теряются и мы слышим такие ответы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«принимала, но не каждый день, берегу печень»,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«часто забываю принимать и вообще я и так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много пью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таблеток от сердца»,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«если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сахар с утра хороший, то могу и не принимать таблетки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спрашивают: «Доктор, у этого лекарства много побочных эффектов?! А моя соседка пьет другие таблетки. Может, мне тоже такие принимать?».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Таких примеров множество. Даже самые ответственные пациенты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периодически нарушают режим.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следствие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сахарный диабет прогрессирует, вместе с ним и  атеросклероз, гипертония и другие осложнения.  Данная проблема широко распространена во всем мире, даже в развитых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странах. Решается она одним путем-обучение пациента, чтобы у него было четкое понимание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работают назначенные таблетки в его организме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что влияют, снижая сахар крови).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мы разберемся: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представляют собой различные лекарства, назначаемые при СД 2 типа,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 в нашем организме они имеют точки приложения 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их следует принимать, чтобы получить максимальный эффект.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678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 имеются следующие группы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таблетированных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лекарственных средств для СД 2 типа: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Улучшающие действия инсулина на уровне клеток (повышающие чувствительность к инсулину);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Уменьшающие всасывание углеводов в кишечнике;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Усиливающие выделение инсулина бета-клетками поджелудочной железы;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Усиливающие выведение глюкозы почками;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Комбинированные препараты.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087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АКАРБОЗА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Лекарством, снижающим всасывание глюкозы в кишечнике, является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акарбоза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глюкобай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Механизм действия этой таблетки очень прост – она блокирует ферменты кишечника, которые расщепляют углеводы на более мелкие частицы для всасывания. Поэтому глюкоза попадает в кровь в гораздо меньших количествах и сахар (в основном после еды) не повышается (или поднимается незначительно). Его нужно принимать перед едой или с первой ложкой (когда начинается пищеварительный процесс), тогда препарат «работает»! Принцип «когда вспомню, тогда и выпью» здесь категорически не подходит. Ведь все съеденные углеводы уже всосались!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Побочные эффекты </a:t>
            </a:r>
            <a:r>
              <a:rPr lang="ru-RU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акарбозы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вздутие живота, расстройства стула (понос). Это связано усилением процессов брожения в кишечнике (за счет непереваренных углеводов) и напрямую зависит от того, сколько углеводов съедает пациент. Многие врачи отмечают, что прием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акарбозы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очень дисциплинирует на соблюдение диеты (что и требуется!). Чтобы максимально избежать желудочно-кишечных проблем, дозу лекарства (как и в случае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повышают постепенно (начиная с 50 мг с шагом в неделю до рекомендованной). Конечно, препарат не показан при различных заболеваниях желудочно-кишечного тракта.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938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 имеются следующие группы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таблетированных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лекарственных средств для СД 2 типа: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Улучшающие действия инсулина на уровне клеток (повышающие чувствительность к инсулину);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Уменьшающие всасывание углеводов в кишечнике;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Усиливающие выделение инсулина бета-клетками поджелудочной железы;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Усиливающие выведение глюкозы почками;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Комбинированные препараты.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563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Комбинированных препаратов существует очень много в эндокринологии и это на</a:t>
            </a:r>
            <a:r>
              <a:rPr lang="ru-RU" baseline="0" dirty="0" smtClean="0"/>
              <a:t> есть несколько причин:</a:t>
            </a:r>
          </a:p>
          <a:p>
            <a:r>
              <a:rPr lang="ru-RU" baseline="0" dirty="0" smtClean="0"/>
              <a:t>Удобство приема-снижение количества таблеток, в связи с чем повышается приверженность к лечению (меньше пропусков, меньше «страхов» о количестве «химии» в организме)</a:t>
            </a:r>
          </a:p>
          <a:p>
            <a:r>
              <a:rPr lang="ru-RU" baseline="0" dirty="0" smtClean="0"/>
              <a:t>Комбинации часто содержат препараты в специальной оболочке, которая защищает от многих побочных эффектов</a:t>
            </a:r>
          </a:p>
          <a:p>
            <a:r>
              <a:rPr lang="ru-RU" baseline="0" dirty="0" smtClean="0"/>
              <a:t>Совместное действие на различные механизмы заболевания улучшает эффективность в снижении уровня глюкозы</a:t>
            </a:r>
          </a:p>
          <a:p>
            <a:r>
              <a:rPr lang="ru-RU" baseline="0" dirty="0" smtClean="0"/>
              <a:t>Меньшие дозы препаратов при равной эффективности (за счет комбинированного воздействия)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165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 имеются следующие группы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таблетированных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лекарственных средств для СД 2 типа: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Улучшающие действия инсулина на уровне клеток (повышающие чувствительность к инсулину);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Уменьшающие всасывание углеводов в кишечнике;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Усиливающие выделение инсулина бета-клетками поджелудочной железы;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Усиливающие выведение глюкозы почками;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Комбинированные препараты.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69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FEDCF-6FC2-4BC8-993F-0EA73ECBC7B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604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 имеются следующие группы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таблетированных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лекарственных средств для СД 2 типа: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Улучшающие действия инсулина на уровне клеток (повышающие чувствительность к инсулину);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Уменьшающие всасывание углеводов в кишечнике;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Усиливающие выделение инсулина бета-клетками поджелудочной железы;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Усиливающие выведение глюкозы почками;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Комбинированные препараты.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590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препарата для лечения или их комбинации в каждом конкретном случае, а также дозы полностью находятся в компетенции врача и подбираются индивидуально! Ведь каждое лекарство имеет свои особенности, определенные преимущества и противопоказания.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862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 имеются следующие группы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таблетированных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лекарственных средств для СД 2 типа: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Улучшающие действия инсулина на уровне клеток (повышающие чувствительность к инсулину);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Уменьшающие всасывание углеводов в кишечнике;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Усиливающие выделение инсулина бета-клетками поджелудочной железы;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Усиливающие выведение глюкозы почками;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Комбинированные препараты.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992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93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«Золотым стандартом» Лечения СД 2 типа во всем мире признан препарат метформин. Он рекомендован на любом этапе заболевания, начиная с дебюта и сочетается со всеми другими классами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сахароснижающих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препаратов.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история этой группы лекарственных веществ, к которой относится метформин, уходит корнями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глубь веков.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южной и восточной Европе средневековые врачи пытались облегчить симптомы сахарного диабета, препаратами, приготовленными из корней растения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Galega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officinalis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(!!! по щелчку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появится рисунок растения!!!)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Его использовали под многими названиями, такими как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goat’s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(козлятник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лекартсвенный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French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Liliac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(французская лилия)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Дословно это не вполне правильный перевод.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Liliac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звучит как «лилия», но переводится как «сирень». Таким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образом,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основе механизма действия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лежит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улучшение чувствительности клеток организма к инсулину (как к своему, так и вводимому извне), преимущественно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проявляется в печени снижением образования глюкозы (в печени находится депо глюкозы на случай голодания)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того он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уменьшает всасывание глюкозы в кишечнике, вызывая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небольшое снижение калорийности питания и как следствие облегчает похудение.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Противопоказания и ограничения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любой препарат, он имеет свои противопоказания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выраженные снижения функции печени и почек, беременность, анемия, острые состояния организма (инфаркт, инсульт, пневмония и т.д.). Некоторые пациенты опасаются принимать метформин, ссылаясь на инструкцию. Там указано, что его следует назначать с осторожностью лицам старшей возрастной группы. Совершенно справедливо. Ведь именно у этой категории пациентов ожидаешь увидеть «плохую» работу сердца, печени и почек. Но если этого нет (а каждый врач при назначении любого лекарства все тщательно взвешивает), метформин можно и нужно принимать (в рекомендованной врачом дозе). У многих пациентов метформин вызывает некоторые нарушения со стороны желудка и кишечника: металлический вкус во рту, частый жидкий стул, вздутие живота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и.д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Как правило, со временем это проходит. Чтобы максимально избежать этих проблем, дозу препарата наращивают постепенно. Начальная доза - 500мг, с постепенным увеличением на 500мг с интервалом 5-7 дней (по самочувствию) до рекомендованной. С повышением  дозы не следует торопиться, если чувствуются желудочно-кишечные «неполадки» - дождитесь, пока организм «привыкнет» и только тогда двигайтесь дальше.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Крмое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того, это лекарство лучше всасывается и «работает», когда попадает в желудочно-кишечный тракт вместе с пищей. Поэтому его лучше принимать во время еды (они сразу попадает по назначению и начинает быстро всасываться), не разжевывая. Если метформин назначен вечером, то его прием лучше сдвинуть на более поздние часы (21-22.00). Так он лучше влияет на «разгулявшуюся» ночью печень и снижает утренние сахара.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Надо сказать, что некоторые пациенты, которые не переносят «чистый» метформин, хорошо себя чувствуют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пролонгированный  метформин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глюкофаж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лонг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Благодаря своей уникальной форме (система «гель внутри геля») лекарство очень медленно растворяется, равномерно и ровно всасывается в кровь в течение суток. Препарат дольше «работает» в организме, лучше влияет на утренние сахара и крайне редко вызывает желудочно-кишечный дискомфорт.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не стоит отказываться от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если на начальном этапе приема в организме «что-то не так». Это лекарство имеет очень много положительных свойств. Просто в особых случаях нужно подобрать индивидуальную схему.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Торговые наименования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Сиофор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 (500)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Сиофор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850 (850)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Сиофор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1000 (1000)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Глюкофаж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(500; 850; 1000)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Багомет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(500; 850; 1000)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Глиформин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(250; 500; 850; 1000)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Метфогамма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 (500)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Метфогамма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850 (850)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Метфогамма1000 (1000)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 (500; 850; 1000)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Метформин-Рихтер (500; 850)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Метоспанин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НовоФормин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(500; 850)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Форметин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(500; 850; 1000)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Плива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(850; 1000)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Софамет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(500; 850)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Ланжерин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(500; 850; 1000)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(500; 850; 1000)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Нова Мет (500; 850; 1000)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 Канон (500; 850; 1000)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Диасфор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(500; 850; 1000)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Зентива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(500; 850; 1000)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 МС (500; 850; 1000)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Мерифатин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(500; 850; 1000)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 Акрихин (500; 850; 1000)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 пролонгированного действия: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Глюкофаж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лонг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(500; 750; 1000)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Метадиен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Диаформин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ОД (500)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 МВ-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 Лонг (850; 1000)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Глиформин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пролонг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(750; 1000)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 Лонг Канон (500; 750; 1000)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Форметин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Лонг (500; 750; 1000)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Метформин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Пролонг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-Акрихин (750; 1000)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25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препарата для лечения или их комбинации в каждом конкретном случае, а также дозы полностью находятся в компетенции врача и подбираются индивидуально! Ведь каждое лекарство имеет свои особенности, определенные преимущества и противопоказания.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680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Субетта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РФ представлен комплексный лекарственный препарат </a:t>
            </a:r>
            <a:r>
              <a:rPr lang="ru-RU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Субетта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содержащий антитела к С-концевому фрагменту β-субъединицы рецептора инсулина и антитела к эндотелиальной NO-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синтазе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Данные антитела проходят многократные последовательные разведения с параллельной внешней технологической обработкой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микрофлюидирование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 что приводят к появлению в растворе нового типа активности-релиз активность, который ассоциирован с исходной субстанцией. 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плейотропное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действие комбинированного препарата заключается в  повышении чувствительность рецептора инсулина к субстрату, что обеспечивает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сахароснижающий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эффект, и стимулирует  фермент эндотелиальную NO-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синтазу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способствует снижению реактивности сосудов, уменьшению сосудистого спазма, нормализации уровня артериального давления и улучшению периферической микроциркуляции.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того, было доказано увеличение концентрации адипонектина при добавлении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Субетты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Данный гормон вырабатывается в жировой ткани и основная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его функция защита от ожирения. У диабетиков с избыточным весом он обычно снижен, таким образом его повышение улучшает обменные процессы в жировой ткани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26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5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23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94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749E-3AAE-423B-BC0D-87CACA1A58FA}" type="datetimeFigureOut">
              <a:rPr lang="en-US"/>
              <a:pPr>
                <a:defRPr/>
              </a:pPr>
              <a:t>2/26/2020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BDBDA-B9AB-4675-A43C-68C6394D48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7496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9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9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36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45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2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83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9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06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3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99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12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6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6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/>
              <a:t>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43572" y="188640"/>
            <a:ext cx="7704856" cy="113711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Препараты, усиливающие выделение инсулина  поджелудочной железой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98757" y="2996953"/>
            <a:ext cx="8461412" cy="8251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Глиниды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репаглинид</a:t>
            </a:r>
            <a:r>
              <a:rPr lang="ru-RU" sz="2000" dirty="0">
                <a:solidFill>
                  <a:schemeClr val="tx1"/>
                </a:solidFill>
              </a:rPr>
              <a:t> (</a:t>
            </a:r>
            <a:r>
              <a:rPr lang="ru-RU" sz="2000" dirty="0" err="1">
                <a:solidFill>
                  <a:schemeClr val="tx1"/>
                </a:solidFill>
              </a:rPr>
              <a:t>новонорм</a:t>
            </a:r>
            <a:r>
              <a:rPr lang="ru-RU" sz="2000" dirty="0">
                <a:solidFill>
                  <a:schemeClr val="tx1"/>
                </a:solidFill>
              </a:rPr>
              <a:t>), </a:t>
            </a:r>
            <a:r>
              <a:rPr lang="ru-RU" sz="2000" dirty="0" err="1">
                <a:solidFill>
                  <a:schemeClr val="tx1"/>
                </a:solidFill>
              </a:rPr>
              <a:t>натеглинид</a:t>
            </a:r>
            <a:r>
              <a:rPr lang="ru-RU" sz="2000" dirty="0">
                <a:solidFill>
                  <a:schemeClr val="tx1"/>
                </a:solidFill>
              </a:rPr>
              <a:t> (</a:t>
            </a:r>
            <a:r>
              <a:rPr lang="ru-RU" sz="2000" dirty="0" err="1">
                <a:solidFill>
                  <a:schemeClr val="tx1"/>
                </a:solidFill>
              </a:rPr>
              <a:t>старликс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98757" y="1572971"/>
            <a:ext cx="8461412" cy="1171890"/>
          </a:xfrm>
          <a:prstGeom prst="roundRect">
            <a:avLst/>
          </a:prstGeom>
          <a:solidFill>
            <a:srgbClr val="FFFF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Сульфонилмочевина</a:t>
            </a:r>
            <a:endParaRPr lang="ru-RU" sz="2800" dirty="0">
              <a:solidFill>
                <a:schemeClr val="tx1"/>
              </a:solidFill>
            </a:endParaRPr>
          </a:p>
          <a:p>
            <a:pPr algn="ctr"/>
            <a:r>
              <a:rPr lang="ru-RU" sz="2000" dirty="0" err="1">
                <a:solidFill>
                  <a:schemeClr val="tx1"/>
                </a:solidFill>
              </a:rPr>
              <a:t>Гликлазид</a:t>
            </a:r>
            <a:r>
              <a:rPr lang="ru-RU" sz="2000" dirty="0">
                <a:solidFill>
                  <a:schemeClr val="tx1"/>
                </a:solidFill>
              </a:rPr>
              <a:t> (</a:t>
            </a:r>
            <a:r>
              <a:rPr lang="ru-RU" sz="2000" dirty="0" err="1">
                <a:solidFill>
                  <a:schemeClr val="tx1"/>
                </a:solidFill>
              </a:rPr>
              <a:t>диабетон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ru-RU" sz="2000" dirty="0" err="1">
                <a:solidFill>
                  <a:schemeClr val="tx1"/>
                </a:solidFill>
              </a:rPr>
              <a:t>Глимепирид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Глибенкламид</a:t>
            </a:r>
            <a:r>
              <a:rPr lang="ru-RU" sz="2000" dirty="0">
                <a:solidFill>
                  <a:schemeClr val="tx1"/>
                </a:solidFill>
              </a:rPr>
              <a:t> (</a:t>
            </a:r>
            <a:r>
              <a:rPr lang="ru-RU" sz="2000" dirty="0" err="1">
                <a:solidFill>
                  <a:schemeClr val="tx1"/>
                </a:solidFill>
              </a:rPr>
              <a:t>манинил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65294" y="4122432"/>
            <a:ext cx="8461412" cy="1106768"/>
          </a:xfrm>
          <a:prstGeom prst="roundRect">
            <a:avLst/>
          </a:prstGeom>
          <a:solidFill>
            <a:srgbClr val="FF99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Ингибиторы Дипептидилпептидазы-4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sz="2000" dirty="0" err="1">
                <a:solidFill>
                  <a:schemeClr val="tx1"/>
                </a:solidFill>
              </a:rPr>
              <a:t>вилдаглиптин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ситаглиптин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алоглиптин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линаглиптин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саксаглиптин</a:t>
            </a:r>
            <a:r>
              <a:rPr lang="ru-RU" sz="2000" dirty="0">
                <a:solidFill>
                  <a:schemeClr val="tx1"/>
                </a:solidFill>
              </a:rPr>
              <a:t> и другие)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09137" y="5517232"/>
            <a:ext cx="8461412" cy="1106768"/>
          </a:xfrm>
          <a:prstGeom prst="roundRect">
            <a:avLst/>
          </a:prstGeom>
          <a:solidFill>
            <a:srgbClr val="99CC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Агонисты </a:t>
            </a:r>
            <a:r>
              <a:rPr lang="ru-RU" sz="2800" dirty="0" err="1">
                <a:solidFill>
                  <a:schemeClr val="tx1"/>
                </a:solidFill>
              </a:rPr>
              <a:t>Глюкагоно</a:t>
            </a:r>
            <a:r>
              <a:rPr lang="ru-RU" sz="2800" dirty="0">
                <a:solidFill>
                  <a:schemeClr val="tx1"/>
                </a:solidFill>
              </a:rPr>
              <a:t>-подобного пептида-1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sz="2000" dirty="0" err="1">
                <a:solidFill>
                  <a:schemeClr val="tx1"/>
                </a:solidFill>
              </a:rPr>
              <a:t>эксенатид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лираглютид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дулаглутид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альбиглутид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семаглутид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69130" y="6624000"/>
            <a:ext cx="833132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Алгоритмы специализированной медицинской помощи больным сахарным диабетом / Под редакцией И.И. Дедова, М.В. Шестаковой, А.Ю. Майорова. – 9-й выпуск. – М.: УП ПРИНТ; 2019. </a:t>
            </a:r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39879" y="1540252"/>
            <a:ext cx="2664296" cy="4822634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66"/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i="1" dirty="0">
                <a:solidFill>
                  <a:schemeClr val="tx1"/>
                </a:solidFill>
              </a:rPr>
              <a:t>Механизм действия:</a:t>
            </a:r>
          </a:p>
          <a:p>
            <a:pPr algn="ctr"/>
            <a:r>
              <a:rPr lang="ru-RU" sz="2200" dirty="0"/>
              <a:t>Стимулируют секрецию инсулина  </a:t>
            </a:r>
            <a:r>
              <a:rPr lang="el-GR" sz="2200" dirty="0"/>
              <a:t>β</a:t>
            </a:r>
            <a:r>
              <a:rPr lang="ru-RU" sz="2200" dirty="0"/>
              <a:t>-клетками поджелудочной железы</a:t>
            </a:r>
            <a:endParaRPr lang="ru-RU" sz="2200" b="1" i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08168" y="1573332"/>
            <a:ext cx="2880320" cy="4789554"/>
          </a:xfrm>
          <a:prstGeom prst="roundRect">
            <a:avLst/>
          </a:prstGeom>
          <a:gradFill flip="none" rotWithShape="1">
            <a:gsLst>
              <a:gs pos="0">
                <a:srgbClr val="FFFF66"/>
              </a:gs>
              <a:gs pos="50000">
                <a:srgbClr val="FFFF99"/>
              </a:gs>
              <a:gs pos="100000">
                <a:srgbClr val="FFFFFF"/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tx1"/>
                </a:solidFill>
              </a:rPr>
              <a:t>Особенности приема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начинать лечение с малых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не использовать максимально допустимые дозировки,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не комбинировать друг с другом для быстроты эффекта,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не делать больших промежутков между приемами пищи (более 3-4 часов)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Знать правила купирования гипогликемий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68262" y="332658"/>
            <a:ext cx="8720227" cy="936103"/>
          </a:xfrm>
          <a:prstGeom prst="roundRect">
            <a:avLst/>
          </a:prstGeom>
          <a:solidFill>
            <a:srgbClr val="FFFF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Сульфонилмочевина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5840" y="1540252"/>
            <a:ext cx="2664296" cy="4822634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66"/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i="1" dirty="0">
                <a:solidFill>
                  <a:schemeClr val="tx1"/>
                </a:solidFill>
              </a:rPr>
              <a:t>Побочные эффекты </a:t>
            </a:r>
            <a:r>
              <a:rPr lang="ru-RU" sz="2200" dirty="0">
                <a:solidFill>
                  <a:schemeClr val="tx1"/>
                </a:solidFill>
              </a:rPr>
              <a:t>Гипогликемия, диспепсия, аллергические реакции, нарушения зрения (связанные с колебаниями уровня гликемии)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69130" y="6624000"/>
            <a:ext cx="833132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Алгоритмы специализированной медицинской помощи больным сахарным диабетом / Под редакцией И.И. Дедова, М.В. Шестаковой, А.Ю. Майорова. – 9-й выпуск. – М.: УП ПРИНТ; 2019. </a:t>
            </a:r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Картинки по запросу &quot;поджелудочная железа риснок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7304" l="4085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223" y="5363097"/>
            <a:ext cx="1461753" cy="97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" y="114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3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95028" y="404664"/>
            <a:ext cx="8136904" cy="1008112"/>
          </a:xfrm>
          <a:prstGeom prst="roundRect">
            <a:avLst/>
          </a:prstGeom>
          <a:solidFill>
            <a:srgbClr val="FF99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Ингибиторы Дипептидилпептидазы-4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39879" y="1540252"/>
            <a:ext cx="2664296" cy="4822634"/>
          </a:xfrm>
          <a:prstGeom prst="roundRect">
            <a:avLst/>
          </a:prstGeom>
          <a:gradFill>
            <a:gsLst>
              <a:gs pos="0">
                <a:srgbClr val="FF99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i="1" dirty="0">
                <a:solidFill>
                  <a:schemeClr val="tx1"/>
                </a:solidFill>
              </a:rPr>
              <a:t>Механизм действия:</a:t>
            </a:r>
          </a:p>
          <a:p>
            <a:pPr algn="ctr"/>
            <a:r>
              <a:rPr lang="ru-RU" sz="2200" dirty="0"/>
              <a:t>Стимулируют секрецию инсулина  </a:t>
            </a:r>
            <a:r>
              <a:rPr lang="el-GR" sz="2200" dirty="0"/>
              <a:t>β</a:t>
            </a:r>
            <a:r>
              <a:rPr lang="ru-RU" sz="2200" dirty="0"/>
              <a:t>-клетками поджелудочной железы только при повышении сахара в </a:t>
            </a:r>
            <a:r>
              <a:rPr lang="ru-RU" sz="2200" dirty="0" smtClean="0"/>
              <a:t>крови</a:t>
            </a:r>
          </a:p>
          <a:p>
            <a:pPr algn="ctr"/>
            <a:endParaRPr lang="ru-RU" sz="2200" b="1" i="1" dirty="0">
              <a:solidFill>
                <a:schemeClr val="tx1"/>
              </a:solidFill>
            </a:endParaRPr>
          </a:p>
          <a:p>
            <a:pPr algn="ctr"/>
            <a:endParaRPr lang="ru-RU" sz="2200" b="1" i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67336" y="1510022"/>
            <a:ext cx="2592288" cy="4822634"/>
          </a:xfrm>
          <a:prstGeom prst="roundRect">
            <a:avLst/>
          </a:prstGeom>
          <a:gradFill flip="none" rotWithShape="1">
            <a:gsLst>
              <a:gs pos="0">
                <a:srgbClr val="FF99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i="1" dirty="0">
                <a:solidFill>
                  <a:schemeClr val="tx1"/>
                </a:solidFill>
              </a:rPr>
              <a:t>Побочные </a:t>
            </a:r>
            <a:r>
              <a:rPr lang="ru-RU" sz="2200" b="1" i="1" dirty="0" smtClean="0">
                <a:solidFill>
                  <a:schemeClr val="tx1"/>
                </a:solidFill>
              </a:rPr>
              <a:t>эффекты</a:t>
            </a:r>
          </a:p>
          <a:p>
            <a:pPr algn="ctr"/>
            <a:r>
              <a:rPr lang="ru-RU" sz="2200" b="1" i="1" dirty="0" smtClean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редкие и слабовыраженные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08168" y="1573332"/>
            <a:ext cx="2880320" cy="4789554"/>
          </a:xfrm>
          <a:prstGeom prst="roundRect">
            <a:avLst/>
          </a:prstGeom>
          <a:gradFill flip="none" rotWithShape="1">
            <a:gsLst>
              <a:gs pos="0">
                <a:srgbClr val="FF99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tx1"/>
                </a:solidFill>
              </a:rPr>
              <a:t>Особенности приема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Прием 1 раз в  сутки (за исключением </a:t>
            </a:r>
            <a:r>
              <a:rPr lang="ru-RU" sz="1600" dirty="0" err="1">
                <a:solidFill>
                  <a:schemeClr val="tx1"/>
                </a:solidFill>
              </a:rPr>
              <a:t>вилдаглиптина</a:t>
            </a:r>
            <a:r>
              <a:rPr lang="ru-RU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69130" y="6624000"/>
            <a:ext cx="833132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Алгоритмы специализированной медицинской помощи больным сахарным диабетом / Под редакцией И.И. Дедова, М.В. Шестаковой, А.Ю. Майорова. – 9-й выпуск. – М.: УП ПРИНТ; 2019. </a:t>
            </a:r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Картинки по запросу &quot;поджелудочная железа риснок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7304" l="4085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74" y="5358154"/>
            <a:ext cx="1461753" cy="97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55440" y="1540252"/>
            <a:ext cx="3852791" cy="4822634"/>
          </a:xfrm>
          <a:prstGeom prst="roundRect">
            <a:avLst/>
          </a:prstGeom>
          <a:gradFill flip="none" rotWithShape="1">
            <a:gsLst>
              <a:gs pos="0">
                <a:srgbClr val="99CCFF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59896" y="1540252"/>
            <a:ext cx="2808312" cy="4822634"/>
          </a:xfrm>
          <a:prstGeom prst="roundRect">
            <a:avLst/>
          </a:prstGeom>
          <a:gradFill flip="none" rotWithShape="1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FFFFFF"/>
              </a:gs>
            </a:gsLst>
            <a:lin ang="5400000" scaled="1"/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i="1" dirty="0">
                <a:solidFill>
                  <a:schemeClr val="tx1"/>
                </a:solidFill>
              </a:rPr>
              <a:t>Побочные эффекты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тошнота и диарея, гораздо реже рвота, запор, боль в животе и диспепсию . Головна боль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 инфекции верхних дыхательных путей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12224" y="1573332"/>
            <a:ext cx="2880320" cy="4789554"/>
          </a:xfrm>
          <a:prstGeom prst="roundRect">
            <a:avLst/>
          </a:prstGeom>
          <a:gradFill flip="none" rotWithShape="1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FFFFFF"/>
              </a:gs>
            </a:gsLst>
            <a:lin ang="5400000" scaled="1"/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i="1" dirty="0">
                <a:solidFill>
                  <a:schemeClr val="tx1"/>
                </a:solidFill>
              </a:rPr>
              <a:t>Особенности приема</a:t>
            </a:r>
          </a:p>
          <a:p>
            <a:pPr algn="ctr"/>
            <a:r>
              <a:rPr lang="ru-RU" sz="2200" b="1" i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</a:rPr>
              <a:t>Подкожные инъекции с помощью специальных шприц-ручек (частота разная от 2 раз в день до 1 раза в неделю)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5440" y="139312"/>
            <a:ext cx="10009112" cy="1106768"/>
          </a:xfrm>
          <a:prstGeom prst="roundRect">
            <a:avLst/>
          </a:prstGeom>
          <a:solidFill>
            <a:srgbClr val="99CC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Агонисты </a:t>
            </a:r>
            <a:r>
              <a:rPr lang="ru-RU" sz="2800" dirty="0" err="1">
                <a:solidFill>
                  <a:schemeClr val="tx1"/>
                </a:solidFill>
              </a:rPr>
              <a:t>Глюкагоно</a:t>
            </a:r>
            <a:r>
              <a:rPr lang="ru-RU" sz="2800" dirty="0">
                <a:solidFill>
                  <a:schemeClr val="tx1"/>
                </a:solidFill>
              </a:rPr>
              <a:t>-подобного пептида-1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69130" y="6624000"/>
            <a:ext cx="833132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Алгоритмы специализированной медицинской помощи больным сахарным диабетом / Под редакцией И.И. Дедова, М.В. Шестаковой, А.Ю. Майорова. – 9-й выпуск. – М.: УП ПРИНТ; 2019. </a:t>
            </a:r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40466" y="2443398"/>
            <a:ext cx="29397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Стимуляция </a:t>
            </a:r>
            <a:r>
              <a:rPr lang="ru-RU" dirty="0"/>
              <a:t>секреция инсулина глюкозозависимым </a:t>
            </a:r>
            <a:r>
              <a:rPr lang="ru-RU" dirty="0" smtClean="0"/>
              <a:t>образом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задерживают опорожнение </a:t>
            </a:r>
            <a:r>
              <a:rPr lang="ru-RU" dirty="0" smtClean="0"/>
              <a:t>желудка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Положительное влияние на </a:t>
            </a:r>
            <a:r>
              <a:rPr lang="ru-RU" dirty="0" smtClean="0"/>
              <a:t>сердце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Снижение массы тела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12252" y="1772816"/>
            <a:ext cx="2339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/>
              <a:t>Механизм действия:</a:t>
            </a:r>
          </a:p>
        </p:txBody>
      </p:sp>
      <p:pic>
        <p:nvPicPr>
          <p:cNvPr id="9" name="Picture 2" descr="Картинки по запросу &quot;поджелудочная железа риснок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7304" l="4085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58" y="2708920"/>
            <a:ext cx="108012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&quot;кишечник рисунок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95" l="75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58" y="3723172"/>
            <a:ext cx="761960" cy="81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сосуды и сердце рисунок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142" l="7668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58" y="4725144"/>
            <a:ext cx="802855" cy="91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4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0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45677" y="188640"/>
            <a:ext cx="7992888" cy="72008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arajita" panose="020B0604020202020204" pitchFamily="34" charset="0"/>
              </a:rPr>
              <a:t>Препараты для лечения СД 2 типа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34786128"/>
              </p:ext>
            </p:extLst>
          </p:nvPr>
        </p:nvGraphicFramePr>
        <p:xfrm>
          <a:off x="1919536" y="980728"/>
          <a:ext cx="856895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6231488" y="2888940"/>
            <a:ext cx="3051818" cy="1872208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69130" y="6624000"/>
            <a:ext cx="833132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Алгоритмы специализированной медицинской помощи больным сахарным диабетом / Под редакцией И.И. Дедова, М.В. Шестаковой, А.Ю. Майорова. – 9-й выпуск. – М.: УП ПРИНТ; 2019. </a:t>
            </a:r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3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4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7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" y="1045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</TotalTime>
  <Words>4486</Words>
  <Application>Microsoft Office PowerPoint</Application>
  <PresentationFormat>Широкоэкранный</PresentationFormat>
  <Paragraphs>312</Paragraphs>
  <Slides>28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Aparajita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Препараты для лечения СД 2 типа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№ 1</dc:title>
  <dc:creator>User</dc:creator>
  <cp:lastModifiedBy>Левина О.А.</cp:lastModifiedBy>
  <cp:revision>67</cp:revision>
  <cp:lastPrinted>2020-02-17T06:32:18Z</cp:lastPrinted>
  <dcterms:created xsi:type="dcterms:W3CDTF">2019-01-29T10:21:16Z</dcterms:created>
  <dcterms:modified xsi:type="dcterms:W3CDTF">2020-02-26T10:30:49Z</dcterms:modified>
</cp:coreProperties>
</file>